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7" r:id="rId4"/>
    <p:sldId id="264" r:id="rId5"/>
    <p:sldId id="270" r:id="rId6"/>
    <p:sldId id="260" r:id="rId7"/>
    <p:sldId id="265" r:id="rId8"/>
    <p:sldId id="268" r:id="rId9"/>
    <p:sldId id="269" r:id="rId10"/>
    <p:sldId id="259" r:id="rId11"/>
    <p:sldId id="262" r:id="rId12"/>
    <p:sldId id="263" r:id="rId13"/>
    <p:sldId id="266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4660"/>
  </p:normalViewPr>
  <p:slideViewPr>
    <p:cSldViewPr snapToGrid="0">
      <p:cViewPr varScale="1">
        <p:scale>
          <a:sx n="82" d="100"/>
          <a:sy n="82" d="100"/>
        </p:scale>
        <p:origin x="55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5ED3AD-3B18-43A6-6062-39E7F74AFC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7A404DE-76ED-DCA0-F1AC-7F6F10ABC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F9CCD3-3B97-4F54-1AF7-889187728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F14017-5EFC-966E-0AC2-C99F0EF9D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5792F5C-5BD2-7CB3-B58A-8DB1C770F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582153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5EF315-2AEB-BBF8-A615-215BFF8DE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4F36619-780A-C8B2-AEDF-343AE67EFE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D3D7394-08C8-6E65-443A-842A507C5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4AAB28-524F-AB85-36D6-580731AEA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AED831-8897-3943-B4D0-FA4B01CA6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82177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F649834-AE68-31E4-0935-B17896E6CA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2768C62-63AE-5EDE-D87E-0F97BB37D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65D67E-947E-DD6A-FCA6-02CF1FE5A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54716F-1CAF-7104-FAEA-08DF0CA0C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433CB6-FDBB-EFFE-A2A0-31ED37960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95080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504560-08E7-EB45-8506-2E36C99B1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DD7AFD-8345-62C0-C408-61AB28F0C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95C8E2-ECCC-90DE-C578-BCB36F540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28156F-8F01-EDFD-2A1F-30E92BB3F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C581D8-1C88-B3A3-66F9-57C23B24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61567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3F5306-DC25-D12B-8155-385197312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4058D19-4F38-B13D-D3A4-E2A440ED0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2E74A5-527A-E748-3CEB-D96E55EB0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F8534BC-4798-2412-990A-118041CAF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C2CD69-104A-C34F-72FF-D9B6DD1B7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85395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F171DF-C024-B65B-16C4-D41297C20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16D906-3F9F-6352-FB27-3D568A1B2B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9158635-501E-9A70-24CB-87B68A8B56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F6C301-63C6-5299-FBF8-284309112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8E7F9EB-EA74-A393-211F-20DA3118F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FB27E03-06E6-30CF-356B-8AFA14881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981092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067EB-55C8-02B7-8565-2C9325324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C11ECF-AB00-E8D4-781B-83854D879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52123D-6DE9-F23A-28A3-0B479EE35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6B1805B-FA48-8593-4D4E-99C43D3ABC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1B56791-AE0A-515E-EBD6-B6E3326E63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E5018F7-C514-CBB8-EF20-D3356F617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8E4249C-802D-ED38-E78D-F55A78A1B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14D4D37-262C-2D57-CEEC-AABF8E5A0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0477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520EC1-C3BE-EF8D-AFC7-7AB6F0C21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F5D7A56-BF22-069C-A557-40E5DC4C7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08D3052-68A6-30BD-6974-9AF4D4BF5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5719DFC-D1F6-5BEE-7C02-9E0F611A9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70507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70C3742-572B-ABB3-E3AF-8B8B218DB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9F714E-3990-7D0B-EC36-10C8349CF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183287-95E1-18EE-F428-8F1C9BD9F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640791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35463A-D469-DBAB-E2A1-313727904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48D08B-5C09-833E-EE1B-2E90C8EDD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6C32AA-2A7B-CCA7-0E03-705BB8316C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062D247-73F3-3D45-0C7F-D4C8F2BB6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5E8E7F9-EA2E-89DD-13FD-86CA35671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8CE20C6-5DDC-556A-42A3-6089870E3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001111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0E631F-F119-CAB1-3603-A43C7666C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4378986-4F7A-0639-A9EE-154EE480A9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0AA610E-E6D2-1100-243F-DC3EF0502E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F60C891-EFC3-C3A6-CD93-814A2F399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EBB2849-71AD-F897-5939-1A239531B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EA4685-726C-3655-58C9-FC43631DE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3377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CFFD1DD-67DA-4F11-17E7-DF057DA80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6489699-1BE1-1AB1-6300-3202EA2B9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079A3D-A437-235A-86C0-1408CE74DC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8DBB1-5CF7-4A09-B106-09F3BD1A3294}" type="datetimeFigureOut">
              <a:rPr lang="de-AT" smtClean="0"/>
              <a:t>18.05.2022</a:t>
            </a:fld>
            <a:endParaRPr lang="de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7566A3-3FBC-E56E-F881-F7D1221E46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3454BD-8AE2-875F-C91C-DC7BBFC491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CA339-B77C-43EE-9D3E-37F66E36E25C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70946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rstandard.at/story/2000135495199/bitcoin-stuerzt-mit-aktienmaerkten-ab-welches-minus-jetzt-noch-droht?ref=rec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rstandard.at/story/2000135673081/wackelnder-kryptodollar-laesst-bitcoin-weiter-abstuerzen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BA94D01-71C6-AA68-21E8-E253E03738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535" r="-1" b="741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269ACED-4E08-5FD7-2F1B-79D9852239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de-AT" sz="6600" dirty="0">
                <a:solidFill>
                  <a:srgbClr val="FFFFFF"/>
                </a:solidFill>
              </a:rPr>
              <a:t>ITP Referat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513A7FE-B3D3-64D4-6E29-037FA31FB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de-AT" dirty="0">
                <a:solidFill>
                  <a:srgbClr val="FFFFFF"/>
                </a:solidFill>
              </a:rPr>
              <a:t>Von Benjamin Suljevic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430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96F5E98-EA2D-FD03-EE0C-AA136604E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de-DE" sz="3700" b="1" i="0" dirty="0">
                <a:effectLst/>
                <a:latin typeface="STMatilda Text Variable"/>
              </a:rPr>
              <a:t>TerraUSD: 26 Cent statt ein Dollar</a:t>
            </a:r>
            <a:endParaRPr lang="de-AT" sz="37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42ED5E-89BA-B587-6E81-F8F1927C1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4391842"/>
          </a:xfrm>
        </p:spPr>
        <p:txBody>
          <a:bodyPr anchor="ctr">
            <a:normAutofit/>
          </a:bodyPr>
          <a:lstStyle/>
          <a:p>
            <a:r>
              <a:rPr lang="de-AT" dirty="0"/>
              <a:t>Mehr als 40% eingebüßt </a:t>
            </a:r>
          </a:p>
          <a:p>
            <a:r>
              <a:rPr lang="de-AT" dirty="0"/>
              <a:t>Wer im November 2021 einkaufte, verlor mehr als 60 Prozent </a:t>
            </a:r>
          </a:p>
          <a:p>
            <a:r>
              <a:rPr lang="de-AT" dirty="0"/>
              <a:t>Kollaps des </a:t>
            </a:r>
            <a:r>
              <a:rPr lang="de-AT" b="1" dirty="0"/>
              <a:t>Doller-Stablecoins TerraUSD </a:t>
            </a:r>
          </a:p>
          <a:p>
            <a:r>
              <a:rPr lang="de-AT"/>
              <a:t>1 Dollar </a:t>
            </a:r>
            <a:r>
              <a:rPr lang="de-AT" dirty="0">
                <a:sym typeface="Wingdings" panose="05000000000000000000" pitchFamily="2" charset="2"/>
              </a:rPr>
              <a:t> 26 Cent </a:t>
            </a:r>
          </a:p>
          <a:p>
            <a:r>
              <a:rPr lang="de-AT" dirty="0">
                <a:sym typeface="Wingdings" panose="05000000000000000000" pitchFamily="2" charset="2"/>
              </a:rPr>
              <a:t>Krypto Projekt Luna wurde pulverisiert</a:t>
            </a:r>
            <a:endParaRPr lang="de-AT" dirty="0"/>
          </a:p>
          <a:p>
            <a:endParaRPr lang="de-AT" sz="20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Grafik 4" descr="Dramatischer Einbruch - Stablecoin TerraUSD reißt Bitcoin &amp; Co. in Tiefe |  krone.at">
            <a:extLst>
              <a:ext uri="{FF2B5EF4-FFF2-40B4-BE49-F238E27FC236}">
                <a16:creationId xmlns:a16="http://schemas.microsoft.com/office/drawing/2014/main" id="{6E2C7772-A078-7F6B-4D63-D01F5111B2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r="17471" b="2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77161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17AB3D3-3C9C-4DED-809A-78734805B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513E92-DBD3-693D-27D6-E156463CC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de-AT" sz="4800" b="1" i="0" dirty="0">
                <a:effectLst/>
                <a:latin typeface="STMatilda Text Variable"/>
              </a:rPr>
              <a:t>Auch Tether-Dollar wackelt</a:t>
            </a:r>
            <a:endParaRPr lang="de-AT" sz="48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7125EE-F88C-5140-7E45-04A23B3A7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203079"/>
            <a:ext cx="4530898" cy="4035880"/>
          </a:xfrm>
        </p:spPr>
        <p:txBody>
          <a:bodyPr anchor="ctr">
            <a:noAutofit/>
          </a:bodyPr>
          <a:lstStyle/>
          <a:p>
            <a:r>
              <a:rPr lang="de-AT" sz="2400" dirty="0"/>
              <a:t>Tether sackte auf 0.95 Cent </a:t>
            </a:r>
            <a:r>
              <a:rPr lang="de-AT" sz="2400" dirty="0">
                <a:sym typeface="Wingdings" panose="05000000000000000000" pitchFamily="2" charset="2"/>
              </a:rPr>
              <a:t> zog den ganzen Markt nach unten</a:t>
            </a:r>
          </a:p>
          <a:p>
            <a:r>
              <a:rPr lang="de-AT" sz="2400" dirty="0">
                <a:sym typeface="Wingdings" panose="05000000000000000000" pitchFamily="2" charset="2"/>
              </a:rPr>
              <a:t>Viele meinen „die größten Betrugsmaschen der Krypto Szene “</a:t>
            </a:r>
          </a:p>
          <a:p>
            <a:r>
              <a:rPr lang="de-AT" sz="2400" dirty="0">
                <a:sym typeface="Wingdings" panose="05000000000000000000" pitchFamily="2" charset="2"/>
              </a:rPr>
              <a:t>Wenn große Stablecoins kollabieren würden  ganzer Krypto Markt würde fallen</a:t>
            </a:r>
          </a:p>
          <a:p>
            <a:r>
              <a:rPr lang="de-AT" sz="2400" dirty="0">
                <a:sym typeface="Wingdings" panose="05000000000000000000" pitchFamily="2" charset="2"/>
              </a:rPr>
              <a:t>Tether konnte sich wieder beruhigen</a:t>
            </a:r>
            <a:endParaRPr lang="de-AT" sz="2400" dirty="0"/>
          </a:p>
        </p:txBody>
      </p:sp>
      <p:pic>
        <p:nvPicPr>
          <p:cNvPr id="4098" name="Picture 2" descr="Tether (USDT) Kurs, Grafiken, Marktkapitalisierung | CoinMarketCap">
            <a:extLst>
              <a:ext uri="{FF2B5EF4-FFF2-40B4-BE49-F238E27FC236}">
                <a16:creationId xmlns:a16="http://schemas.microsoft.com/office/drawing/2014/main" id="{AD596257-D3F6-EF2B-3AFE-C888F49D97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668" b="-1"/>
          <a:stretch/>
        </p:blipFill>
        <p:spPr bwMode="auto">
          <a:xfrm>
            <a:off x="6096000" y="2344004"/>
            <a:ext cx="4870349" cy="3894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791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C54BDF6-285D-80D7-8F9F-41B515027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de-AT" sz="3700" b="1" i="0" dirty="0">
                <a:effectLst/>
                <a:latin typeface="STMatilda Text Variable"/>
              </a:rPr>
              <a:t>Bitcoin bleibt unter Druck</a:t>
            </a:r>
            <a:endParaRPr lang="de-AT" sz="3700" dirty="0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855B6E-D6DD-01F6-0419-6EA506FDC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de-AT" dirty="0"/>
              <a:t>Stabilisierte sich über 28.500 Dollar</a:t>
            </a:r>
          </a:p>
          <a:p>
            <a:r>
              <a:rPr lang="de-AT" dirty="0"/>
              <a:t>Branchenkenner fassen die Marke von 20.000 Dollar ins Auge</a:t>
            </a:r>
          </a:p>
          <a:p>
            <a:r>
              <a:rPr lang="de-AT" dirty="0"/>
              <a:t>Wird in den nächsten Tagen oder Wochen getestet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122" name="Picture 2" descr="Bitcoin: Ukraine-Konflikt schickt Kryptowährung auf Talfahrt - COMPUTER BILD">
            <a:extLst>
              <a:ext uri="{FF2B5EF4-FFF2-40B4-BE49-F238E27FC236}">
                <a16:creationId xmlns:a16="http://schemas.microsoft.com/office/drawing/2014/main" id="{188B5157-8999-60D9-3595-B7C56D071B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50" r="21924" b="2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981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4" name="Rectangle 203">
            <a:extLst>
              <a:ext uri="{FF2B5EF4-FFF2-40B4-BE49-F238E27FC236}">
                <a16:creationId xmlns:a16="http://schemas.microsoft.com/office/drawing/2014/main" id="{9095C1F4-AE7F-44E4-8693-40D3D6831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-15978"/>
            <a:ext cx="7147352" cy="5876916"/>
            <a:chOff x="329184" y="-99107"/>
            <a:chExt cx="524256" cy="5876916"/>
          </a:xfrm>
        </p:grpSpPr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99107"/>
              <a:ext cx="524256" cy="563122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0" name="Rectangle 209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1055718"/>
            <a:ext cx="10999072" cy="33583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0C610DA-6746-BBE9-10F1-D6319EE41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584683"/>
            <a:ext cx="9144000" cy="25518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de-AT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Vielen</a:t>
            </a:r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Dank fürs Zuhören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041C8A5-41D5-35BF-4A3A-913E90360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5160469"/>
            <a:ext cx="9144000" cy="11821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3627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F014C8A-BE34-43DF-8E5B-A189108E2C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3646A3-670D-0BAC-5B95-195C0887B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100" b="1" i="0" dirty="0">
                <a:solidFill>
                  <a:srgbClr val="FFFFFF"/>
                </a:solidFill>
              </a:rPr>
              <a:t>Bitcoin </a:t>
            </a:r>
            <a:r>
              <a:rPr lang="de-AT" sz="5100" b="1" i="0" dirty="0">
                <a:solidFill>
                  <a:srgbClr val="FFFFFF"/>
                </a:solidFill>
              </a:rPr>
              <a:t>stürzt</a:t>
            </a:r>
            <a:r>
              <a:rPr lang="en-US" sz="5100" b="1" i="0" dirty="0">
                <a:solidFill>
                  <a:srgbClr val="FFFFFF"/>
                </a:solidFill>
              </a:rPr>
              <a:t> </a:t>
            </a:r>
            <a:r>
              <a:rPr lang="en-US" sz="5100" b="1" i="0" dirty="0" err="1">
                <a:solidFill>
                  <a:srgbClr val="FFFFFF"/>
                </a:solidFill>
              </a:rPr>
              <a:t>mit</a:t>
            </a:r>
            <a:r>
              <a:rPr lang="en-US" sz="5100" b="1" i="0" dirty="0">
                <a:solidFill>
                  <a:srgbClr val="FFFFFF"/>
                </a:solidFill>
              </a:rPr>
              <a:t> </a:t>
            </a:r>
            <a:r>
              <a:rPr lang="en-US" sz="5100" b="1" i="0" dirty="0" err="1">
                <a:solidFill>
                  <a:srgbClr val="FFFFFF"/>
                </a:solidFill>
              </a:rPr>
              <a:t>Aktienmärkten</a:t>
            </a:r>
            <a:r>
              <a:rPr lang="en-US" sz="5100" b="1" i="0" dirty="0">
                <a:solidFill>
                  <a:srgbClr val="FFFFFF"/>
                </a:solidFill>
              </a:rPr>
              <a:t> ab: Welches Minus </a:t>
            </a:r>
            <a:r>
              <a:rPr lang="en-US" sz="5100" b="1" i="0" dirty="0" err="1">
                <a:solidFill>
                  <a:srgbClr val="FFFFFF"/>
                </a:solidFill>
              </a:rPr>
              <a:t>jetzt</a:t>
            </a:r>
            <a:r>
              <a:rPr lang="en-US" sz="5100" b="1" i="0" dirty="0">
                <a:solidFill>
                  <a:srgbClr val="FFFFFF"/>
                </a:solidFill>
              </a:rPr>
              <a:t> </a:t>
            </a:r>
            <a:r>
              <a:rPr lang="en-US" sz="5100" b="1" i="0" dirty="0" err="1">
                <a:solidFill>
                  <a:srgbClr val="FFFFFF"/>
                </a:solidFill>
              </a:rPr>
              <a:t>noch</a:t>
            </a:r>
            <a:r>
              <a:rPr lang="en-US" sz="5100" b="1" i="0" dirty="0">
                <a:solidFill>
                  <a:srgbClr val="FFFFFF"/>
                </a:solidFill>
              </a:rPr>
              <a:t> </a:t>
            </a:r>
            <a:r>
              <a:rPr lang="en-US" sz="5100" b="1" i="0" dirty="0" err="1">
                <a:solidFill>
                  <a:srgbClr val="FFFFFF"/>
                </a:solidFill>
              </a:rPr>
              <a:t>droht</a:t>
            </a:r>
            <a:br>
              <a:rPr lang="en-US" sz="5100" dirty="0">
                <a:solidFill>
                  <a:srgbClr val="FFFFFF"/>
                </a:solidFill>
              </a:rPr>
            </a:br>
            <a:endParaRPr lang="en-US" sz="5100" dirty="0">
              <a:solidFill>
                <a:srgbClr val="FFFFFF"/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111BF25-EB66-CF46-8971-7E02CAA62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algn="ctr"/>
            <a:r>
              <a:rPr lang="en-US" u="sng" dirty="0">
                <a:solidFill>
                  <a:srgbClr val="FFFFFF"/>
                </a:solidFill>
                <a:hlinkClick r:id="rId3"/>
              </a:rPr>
              <a:t>https://www.derstandard.at/story/2000135495199/bitcoin-stuerzt-mit-aktienmaerkten-ab-welches-minus-jetzt-noch-droht?ref=rec</a:t>
            </a:r>
            <a:endParaRPr lang="en-US" u="sng" dirty="0">
              <a:solidFill>
                <a:srgbClr val="FFFFFF"/>
              </a:solidFill>
            </a:endParaRPr>
          </a:p>
          <a:p>
            <a:pPr algn="ctr"/>
            <a:r>
              <a:rPr lang="en-US" dirty="0">
                <a:solidFill>
                  <a:srgbClr val="FFFFFF"/>
                </a:solidFill>
              </a:rPr>
              <a:t>Von Martin Stepanek</a:t>
            </a:r>
          </a:p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6057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2" name="Rectangle 70">
            <a:extLst>
              <a:ext uri="{FF2B5EF4-FFF2-40B4-BE49-F238E27FC236}">
                <a16:creationId xmlns:a16="http://schemas.microsoft.com/office/drawing/2014/main" id="{2F687420-BEB4-45CD-8226-339BE553B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594518D-53DA-E928-AECB-2E6B6EA49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endParaRPr lang="de-AT" sz="3600"/>
          </a:p>
        </p:txBody>
      </p:sp>
      <p:sp>
        <p:nvSpPr>
          <p:cNvPr id="2053" name="Rectangle 72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342FFD-5595-F32B-192C-84F5F7E7E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de-AT" dirty="0"/>
              <a:t>Zinserhöhungen </a:t>
            </a:r>
            <a:r>
              <a:rPr lang="de-AT" dirty="0">
                <a:sym typeface="Wingdings" panose="05000000000000000000" pitchFamily="2" charset="2"/>
              </a:rPr>
              <a:t> stieg um 5,2 Prozent</a:t>
            </a:r>
          </a:p>
          <a:p>
            <a:r>
              <a:rPr lang="de-AT" dirty="0">
                <a:sym typeface="Wingdings" panose="05000000000000000000" pitchFamily="2" charset="2"/>
              </a:rPr>
              <a:t>Einen Tag später stürzt es um 8 Prozent</a:t>
            </a:r>
          </a:p>
          <a:p>
            <a:r>
              <a:rPr lang="de-AT" dirty="0">
                <a:sym typeface="Wingdings" panose="05000000000000000000" pitchFamily="2" charset="2"/>
              </a:rPr>
              <a:t>Analysten tun sich schwer</a:t>
            </a:r>
          </a:p>
          <a:p>
            <a:endParaRPr lang="de-AT" sz="1800" dirty="0"/>
          </a:p>
        </p:txBody>
      </p:sp>
      <p:sp>
        <p:nvSpPr>
          <p:cNvPr id="2054" name="Rectangle 74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5" name="Rectangle 76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6" name="Rectangle 78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🔥 Kryptowährung Ratgeber | Was sind Kryptowährungen?">
            <a:extLst>
              <a:ext uri="{FF2B5EF4-FFF2-40B4-BE49-F238E27FC236}">
                <a16:creationId xmlns:a16="http://schemas.microsoft.com/office/drawing/2014/main" id="{FCA9CFDC-C6C4-171F-E6A0-B76BC8A1CB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55" r="4043" b="1"/>
          <a:stretch/>
        </p:blipFill>
        <p:spPr bwMode="auto">
          <a:xfrm>
            <a:off x="5987738" y="650494"/>
            <a:ext cx="5628018" cy="5324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4919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17AB3D3-3C9C-4DED-809A-78734805B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7594A84-058C-90DF-C840-DFD14FEE8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de-AT" sz="4800" b="1" i="0" dirty="0">
                <a:effectLst/>
                <a:latin typeface="STMatilda Text Variable"/>
              </a:rPr>
              <a:t>37.500 Dollar als Tagesmarke</a:t>
            </a:r>
            <a:endParaRPr lang="de-AT" sz="48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4DCEEA-E15B-4C1F-0B51-78CE19775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Autofit/>
          </a:bodyPr>
          <a:lstStyle/>
          <a:p>
            <a:r>
              <a:rPr lang="de-AT" dirty="0"/>
              <a:t>Niederländischer Analyst Micha</a:t>
            </a:r>
            <a:r>
              <a:rPr lang="de-AT" b="0" i="0" dirty="0">
                <a:effectLst/>
                <a:latin typeface="STMatilda Text Variable"/>
              </a:rPr>
              <a:t>ël va</a:t>
            </a:r>
            <a:r>
              <a:rPr lang="de-AT" dirty="0">
                <a:latin typeface="STMatilda Text Variable"/>
              </a:rPr>
              <a:t>n de Poppe sieht 37.500 Dollar als derzeitiges Level</a:t>
            </a:r>
          </a:p>
          <a:p>
            <a:r>
              <a:rPr lang="de-AT" dirty="0">
                <a:latin typeface="STMatilda Text Variable"/>
              </a:rPr>
              <a:t>Über der Linie sich zu stabilisieren </a:t>
            </a:r>
            <a:r>
              <a:rPr lang="de-AT" dirty="0">
                <a:latin typeface="STMatilda Text Variable"/>
                <a:sym typeface="Wingdings" panose="05000000000000000000" pitchFamily="2" charset="2"/>
              </a:rPr>
              <a:t> neue Grenze von 40.000 Dollar</a:t>
            </a:r>
          </a:p>
          <a:p>
            <a:r>
              <a:rPr lang="de-AT" dirty="0">
                <a:latin typeface="STMatilda Text Variable"/>
                <a:sym typeface="Wingdings" panose="05000000000000000000" pitchFamily="2" charset="2"/>
              </a:rPr>
              <a:t>Unter der Linie  neuer Tiefpunkt von 34.000 Dollar</a:t>
            </a:r>
            <a:endParaRPr lang="de-AT" dirty="0"/>
          </a:p>
        </p:txBody>
      </p:sp>
      <p:pic>
        <p:nvPicPr>
          <p:cNvPr id="3074" name="Picture 2" descr="Krypto Börse - der große Vergleich - Hier alle Fakten">
            <a:extLst>
              <a:ext uri="{FF2B5EF4-FFF2-40B4-BE49-F238E27FC236}">
                <a16:creationId xmlns:a16="http://schemas.microsoft.com/office/drawing/2014/main" id="{92407887-11B2-9246-ECC4-1C19C41DCD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3608"/>
          <a:stretch/>
        </p:blipFill>
        <p:spPr bwMode="auto">
          <a:xfrm>
            <a:off x="5911532" y="2484255"/>
            <a:ext cx="5150277" cy="3714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901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215C6C6-E45C-4179-9FC1-E8A4C1D4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156472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Bild">
            <a:extLst>
              <a:ext uri="{FF2B5EF4-FFF2-40B4-BE49-F238E27FC236}">
                <a16:creationId xmlns:a16="http://schemas.microsoft.com/office/drawing/2014/main" id="{3A6E39E6-0DF3-11D5-A02D-B9FA8A2FC13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" r="2024" b="1"/>
          <a:stretch/>
        </p:blipFill>
        <p:spPr bwMode="auto">
          <a:xfrm>
            <a:off x="838200" y="704765"/>
            <a:ext cx="10628376" cy="5440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5093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9E4BA5D-F817-9D02-5390-74254D709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de-AT" sz="4800" b="1" i="0" dirty="0">
                <a:effectLst/>
                <a:latin typeface="STMatilda Text Variable"/>
              </a:rPr>
              <a:t>Psychologische rote Linien</a:t>
            </a:r>
            <a:endParaRPr lang="de-AT" sz="4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24B0F1-1D97-6CD2-24FE-A291BFE23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633" y="2321169"/>
            <a:ext cx="4530898" cy="4059534"/>
          </a:xfrm>
        </p:spPr>
        <p:txBody>
          <a:bodyPr anchor="ctr">
            <a:normAutofit/>
          </a:bodyPr>
          <a:lstStyle/>
          <a:p>
            <a:r>
              <a:rPr lang="de-AT" sz="2400" dirty="0"/>
              <a:t>Wichtige Linie zur Preiskorrektur von Mai bis Juni des Vorjahres</a:t>
            </a:r>
          </a:p>
          <a:p>
            <a:r>
              <a:rPr lang="de-AT" sz="2400" dirty="0"/>
              <a:t>Bitcoin stürzte von 65.000 auf 28.500 Doller</a:t>
            </a:r>
          </a:p>
          <a:p>
            <a:r>
              <a:rPr lang="de-AT" sz="2400" dirty="0"/>
              <a:t>Preislevel wird ausgetestet</a:t>
            </a:r>
          </a:p>
          <a:p>
            <a:r>
              <a:rPr lang="de-AT" sz="2400" dirty="0"/>
              <a:t>Noch riskanter sind Altcoins als Bitcoin und co.</a:t>
            </a:r>
          </a:p>
          <a:p>
            <a:r>
              <a:rPr lang="de-AT" sz="2400" dirty="0"/>
              <a:t>Kaum Verschnaufpause im Jahreswechsel 2020/21</a:t>
            </a:r>
          </a:p>
          <a:p>
            <a:r>
              <a:rPr lang="de-AT" sz="2400" dirty="0"/>
              <a:t>Fehlende Preismarker </a:t>
            </a:r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69C05BF0-C8C2-9D6F-44BD-4A56FA0607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10644" y="2984778"/>
            <a:ext cx="5235138" cy="2669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268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6CAC091-3D34-72AA-240A-D126F04B3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de-AT" sz="3700" b="1" i="0" dirty="0">
                <a:effectLst/>
                <a:latin typeface="STMatilda Text Variable"/>
              </a:rPr>
              <a:t>Widersprüchliche Signale</a:t>
            </a:r>
            <a:endParaRPr lang="de-AT" sz="3700" dirty="0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B7A0C45-B78E-6186-526B-75594F031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de-AT" dirty="0"/>
              <a:t>Wallets immer noch am steigen</a:t>
            </a:r>
          </a:p>
          <a:p>
            <a:r>
              <a:rPr lang="de-AT" dirty="0"/>
              <a:t>Kryptowährung wird sich früher oder später erholen</a:t>
            </a:r>
          </a:p>
          <a:p>
            <a:r>
              <a:rPr lang="de-AT" dirty="0"/>
              <a:t>Volumen an frei verfügbaren </a:t>
            </a:r>
            <a:r>
              <a:rPr lang="de-AT" dirty="0" err="1"/>
              <a:t>Coins</a:t>
            </a:r>
            <a:r>
              <a:rPr lang="de-AT" dirty="0"/>
              <a:t> sinkt</a:t>
            </a:r>
          </a:p>
          <a:p>
            <a:r>
              <a:rPr lang="de-AT" dirty="0"/>
              <a:t>Anlegerinnen kaufen eher Bitcoins und verstauen sie in Wallets</a:t>
            </a:r>
          </a:p>
          <a:p>
            <a:endParaRPr lang="de-AT" sz="20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Was ist ein Krypto-Wallet? Ein Leitfaden — N26">
            <a:extLst>
              <a:ext uri="{FF2B5EF4-FFF2-40B4-BE49-F238E27FC236}">
                <a16:creationId xmlns:a16="http://schemas.microsoft.com/office/drawing/2014/main" id="{039504F2-6816-B9FF-C7E3-F3C369A6AB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9" r="21664" b="1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1292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Bitcoin sinkt auf 4-Monats-Tief – aber: Die Kryptowährung könnte Gold  teilweise ablösen! - Wirtschaft - Bild.de">
            <a:extLst>
              <a:ext uri="{FF2B5EF4-FFF2-40B4-BE49-F238E27FC236}">
                <a16:creationId xmlns:a16="http://schemas.microsoft.com/office/drawing/2014/main" id="{2CF9FA47-BC9B-6B6F-D3F9-E05FDA888D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C16CAABB-4AD0-577F-8B4B-18B93EB72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i="0" dirty="0" err="1">
                <a:solidFill>
                  <a:srgbClr val="FFFFFF"/>
                </a:solidFill>
                <a:effectLst/>
              </a:rPr>
              <a:t>Wackelnder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</a:t>
            </a:r>
            <a:r>
              <a:rPr lang="en-US" b="1" i="0" dirty="0" err="1">
                <a:solidFill>
                  <a:srgbClr val="FFFFFF"/>
                </a:solidFill>
                <a:effectLst/>
              </a:rPr>
              <a:t>Kryptodollar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</a:t>
            </a:r>
            <a:r>
              <a:rPr lang="en-US" b="1" i="0" dirty="0" err="1">
                <a:solidFill>
                  <a:srgbClr val="FFFFFF"/>
                </a:solidFill>
                <a:effectLst/>
              </a:rPr>
              <a:t>lässt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Bitcoin </a:t>
            </a:r>
            <a:r>
              <a:rPr lang="en-US" b="1" i="0" dirty="0" err="1">
                <a:solidFill>
                  <a:srgbClr val="FFFFFF"/>
                </a:solidFill>
                <a:effectLst/>
              </a:rPr>
              <a:t>weiter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</a:t>
            </a:r>
            <a:r>
              <a:rPr lang="en-US" b="1" i="0" dirty="0" err="1">
                <a:solidFill>
                  <a:srgbClr val="FFFFFF"/>
                </a:solidFill>
                <a:effectLst/>
              </a:rPr>
              <a:t>abstürzen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F7A98F8-13DF-61C2-5F21-D170573EC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algn="ctr"/>
            <a:r>
              <a:rPr lang="en-US" u="sng" dirty="0">
                <a:solidFill>
                  <a:srgbClr val="FFFFFF"/>
                </a:solidFill>
                <a:hlinkClick r:id="rId3"/>
              </a:rPr>
              <a:t>https://www.derstandard.at/story/2000135673081/wackelnder-kryptodollar-laesst-bitcoin-weiter-abstuerzen</a:t>
            </a:r>
            <a:endParaRPr lang="en-US" u="sng" dirty="0">
              <a:solidFill>
                <a:srgbClr val="FFFFFF"/>
              </a:solidFill>
            </a:endParaRPr>
          </a:p>
          <a:p>
            <a:pPr algn="ctr"/>
            <a:r>
              <a:rPr lang="en-US" dirty="0">
                <a:solidFill>
                  <a:srgbClr val="FFFFFF"/>
                </a:solidFill>
              </a:rPr>
              <a:t>Von Martin Stepanek</a:t>
            </a:r>
          </a:p>
        </p:txBody>
      </p:sp>
    </p:spTree>
    <p:extLst>
      <p:ext uri="{BB962C8B-B14F-4D97-AF65-F5344CB8AC3E}">
        <p14:creationId xmlns:p14="http://schemas.microsoft.com/office/powerpoint/2010/main" val="78132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E636F54-D7BD-CFBB-1AC0-932629950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endParaRPr lang="de-AT" sz="48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E84684-1A62-F0FB-9FD7-4BA479F05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Autofit/>
          </a:bodyPr>
          <a:lstStyle/>
          <a:p>
            <a:r>
              <a:rPr lang="de-AT" dirty="0"/>
              <a:t>Aktien- Krypto märkte konnten sich nicht beruhigen</a:t>
            </a:r>
          </a:p>
          <a:p>
            <a:r>
              <a:rPr lang="de-AT" dirty="0"/>
              <a:t>Grund dafür sind die höheren Inflationszahlen </a:t>
            </a:r>
          </a:p>
          <a:p>
            <a:r>
              <a:rPr lang="de-AT" dirty="0"/>
              <a:t>Über Nacht auf 24.000 Dollar gestürzt</a:t>
            </a:r>
          </a:p>
          <a:p>
            <a:r>
              <a:rPr lang="de-AT" dirty="0"/>
              <a:t>Tiefester Wert seit Ende 2020</a:t>
            </a:r>
          </a:p>
        </p:txBody>
      </p:sp>
      <p:pic>
        <p:nvPicPr>
          <p:cNvPr id="3074" name="Picture 2" descr="Kryptowährungen: Warum der Bitcoin an Wert verliert | tagesschau.de">
            <a:extLst>
              <a:ext uri="{FF2B5EF4-FFF2-40B4-BE49-F238E27FC236}">
                <a16:creationId xmlns:a16="http://schemas.microsoft.com/office/drawing/2014/main" id="{2BFBA768-BD83-C9A0-6B75-DE7183C09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11532" y="2899299"/>
            <a:ext cx="5150277" cy="2884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98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</Words>
  <Application>Microsoft Office PowerPoint</Application>
  <PresentationFormat>Breitbild</PresentationFormat>
  <Paragraphs>47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STMatilda Text Variable</vt:lpstr>
      <vt:lpstr>Office</vt:lpstr>
      <vt:lpstr>ITP Referat</vt:lpstr>
      <vt:lpstr>Bitcoin stürzt mit Aktienmärkten ab: Welches Minus jetzt noch droht </vt:lpstr>
      <vt:lpstr>PowerPoint-Präsentation</vt:lpstr>
      <vt:lpstr>37.500 Dollar als Tagesmarke</vt:lpstr>
      <vt:lpstr>PowerPoint-Präsentation</vt:lpstr>
      <vt:lpstr>Psychologische rote Linien</vt:lpstr>
      <vt:lpstr>Widersprüchliche Signale</vt:lpstr>
      <vt:lpstr>Wackelnder Kryptodollar lässt Bitcoin weiter abstürzen</vt:lpstr>
      <vt:lpstr>PowerPoint-Präsentation</vt:lpstr>
      <vt:lpstr>TerraUSD: 26 Cent statt ein Dollar</vt:lpstr>
      <vt:lpstr>Auch Tether-Dollar wackelt</vt:lpstr>
      <vt:lpstr>Bitcoin bleibt unter Druck</vt:lpstr>
      <vt:lpstr>Vielen Dank fürs Zuhören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ITP Referat</dc:title>
  <dc:creator>Suljevic Benjamin</dc:creator>
  <cp:lastModifiedBy>Suljevic Benjamin</cp:lastModifiedBy>
  <cp:revision>16</cp:revision>
  <dcterms:created xsi:type="dcterms:W3CDTF">2022-05-14T20:49:49Z</dcterms:created>
  <dcterms:modified xsi:type="dcterms:W3CDTF">2022-05-19T18:40:32Z</dcterms:modified>
</cp:coreProperties>
</file>

<file path=docProps/thumbnail.jpeg>
</file>